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BBF790-BFD6-4E45-BDCD-E45D25FC5BEB}" v="1283" dt="2022-11-27T11:02:52.4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A63EB8-1C39-44E7-93A6-5F95CE43DDC5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B81D3DF-BE80-42E8-8732-30D1EE32D3A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Preferred Reporting Items for Systematic Reviews checklist followed.</a:t>
          </a:r>
        </a:p>
      </dgm:t>
    </dgm:pt>
    <dgm:pt modelId="{EE1C2AA6-C165-49D4-9BAD-EAD1F8C042B3}" type="parTrans" cxnId="{20F07825-935B-414D-BA03-1848324CC999}">
      <dgm:prSet/>
      <dgm:spPr/>
      <dgm:t>
        <a:bodyPr/>
        <a:lstStyle/>
        <a:p>
          <a:endParaRPr lang="en-US"/>
        </a:p>
      </dgm:t>
    </dgm:pt>
    <dgm:pt modelId="{077C175D-3B5A-44A7-84AB-24DBD9DBCDF8}" type="sibTrans" cxnId="{20F07825-935B-414D-BA03-1848324CC99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61284F1-A6F0-4E0A-AE89-8A937A000A8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Search done on CINAHL and PUBMED utilizing PICOs framework. </a:t>
          </a:r>
        </a:p>
      </dgm:t>
    </dgm:pt>
    <dgm:pt modelId="{C3F5B920-9687-44AB-983E-ECD84B883D1B}" type="parTrans" cxnId="{0FEF8D55-A672-40A4-9C53-818E63902B36}">
      <dgm:prSet/>
      <dgm:spPr/>
      <dgm:t>
        <a:bodyPr/>
        <a:lstStyle/>
        <a:p>
          <a:endParaRPr lang="en-US"/>
        </a:p>
      </dgm:t>
    </dgm:pt>
    <dgm:pt modelId="{AE8C8B61-7B55-49D7-ABA1-5F43BF31BD14}" type="sibTrans" cxnId="{0FEF8D55-A672-40A4-9C53-818E63902B3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063EEBB-EB2B-497E-B493-BAAF00B6696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Exhaustive terms including mHealth used. </a:t>
          </a:r>
        </a:p>
      </dgm:t>
    </dgm:pt>
    <dgm:pt modelId="{9F5C4325-BB0C-49A5-91AF-F1ABD0CB21D6}" type="parTrans" cxnId="{B2AFAEC1-E92A-4B95-B72E-BAE9479AC25B}">
      <dgm:prSet/>
      <dgm:spPr/>
      <dgm:t>
        <a:bodyPr/>
        <a:lstStyle/>
        <a:p>
          <a:endParaRPr lang="en-US"/>
        </a:p>
      </dgm:t>
    </dgm:pt>
    <dgm:pt modelId="{82DF938E-0FC6-40E7-B8BA-764415F02577}" type="sibTrans" cxnId="{B2AFAEC1-E92A-4B95-B72E-BAE9479AC25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E9B4FF4-26C3-4EC8-9368-AAFF49FE2D2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Verified for rigor, authority and relevance. </a:t>
          </a:r>
        </a:p>
      </dgm:t>
    </dgm:pt>
    <dgm:pt modelId="{47ABA46E-B8B6-4061-9231-B3DAB1C777C3}" type="parTrans" cxnId="{E9FCCCF3-53C8-4D0A-8A52-622D3AD7DB21}">
      <dgm:prSet/>
      <dgm:spPr/>
      <dgm:t>
        <a:bodyPr/>
        <a:lstStyle/>
        <a:p>
          <a:endParaRPr lang="en-US"/>
        </a:p>
      </dgm:t>
    </dgm:pt>
    <dgm:pt modelId="{8F61DC1D-398B-4609-AFDE-51630F4B09CE}" type="sibTrans" cxnId="{E9FCCCF3-53C8-4D0A-8A52-622D3AD7DB21}">
      <dgm:prSet/>
      <dgm:spPr/>
      <dgm:t>
        <a:bodyPr/>
        <a:lstStyle/>
        <a:p>
          <a:endParaRPr lang="en-US"/>
        </a:p>
      </dgm:t>
    </dgm:pt>
    <dgm:pt modelId="{782283ED-C1DB-46A6-BDDA-DB0DE92E1F26}" type="pres">
      <dgm:prSet presAssocID="{5FA63EB8-1C39-44E7-93A6-5F95CE43DDC5}" presName="root" presStyleCnt="0">
        <dgm:presLayoutVars>
          <dgm:dir/>
          <dgm:resizeHandles val="exact"/>
        </dgm:presLayoutVars>
      </dgm:prSet>
      <dgm:spPr/>
    </dgm:pt>
    <dgm:pt modelId="{5751D2BE-6EBF-4D82-BD6B-315EC51446D1}" type="pres">
      <dgm:prSet presAssocID="{5FA63EB8-1C39-44E7-93A6-5F95CE43DDC5}" presName="container" presStyleCnt="0">
        <dgm:presLayoutVars>
          <dgm:dir/>
          <dgm:resizeHandles val="exact"/>
        </dgm:presLayoutVars>
      </dgm:prSet>
      <dgm:spPr/>
    </dgm:pt>
    <dgm:pt modelId="{7D735971-8621-44D0-9BFE-A704DEE5DC18}" type="pres">
      <dgm:prSet presAssocID="{1B81D3DF-BE80-42E8-8732-30D1EE32D3A1}" presName="compNode" presStyleCnt="0"/>
      <dgm:spPr/>
    </dgm:pt>
    <dgm:pt modelId="{FFB73248-B822-4090-9FFB-08F89B1433AB}" type="pres">
      <dgm:prSet presAssocID="{1B81D3DF-BE80-42E8-8732-30D1EE32D3A1}" presName="iconBgRect" presStyleLbl="bgShp" presStyleIdx="0" presStyleCnt="4"/>
      <dgm:spPr/>
    </dgm:pt>
    <dgm:pt modelId="{4E6D23F3-7CC1-4A0A-B09D-0A19DBA61A2C}" type="pres">
      <dgm:prSet presAssocID="{1B81D3DF-BE80-42E8-8732-30D1EE32D3A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7FC51377-0A9B-42F5-9EB1-5DE35C330EAC}" type="pres">
      <dgm:prSet presAssocID="{1B81D3DF-BE80-42E8-8732-30D1EE32D3A1}" presName="spaceRect" presStyleCnt="0"/>
      <dgm:spPr/>
    </dgm:pt>
    <dgm:pt modelId="{66A6E8E0-430E-4E71-87D3-820457BEA13E}" type="pres">
      <dgm:prSet presAssocID="{1B81D3DF-BE80-42E8-8732-30D1EE32D3A1}" presName="textRect" presStyleLbl="revTx" presStyleIdx="0" presStyleCnt="4">
        <dgm:presLayoutVars>
          <dgm:chMax val="1"/>
          <dgm:chPref val="1"/>
        </dgm:presLayoutVars>
      </dgm:prSet>
      <dgm:spPr/>
    </dgm:pt>
    <dgm:pt modelId="{E2447123-4F8C-48A4-9C19-7BEB699E74E6}" type="pres">
      <dgm:prSet presAssocID="{077C175D-3B5A-44A7-84AB-24DBD9DBCDF8}" presName="sibTrans" presStyleLbl="sibTrans2D1" presStyleIdx="0" presStyleCnt="0"/>
      <dgm:spPr/>
    </dgm:pt>
    <dgm:pt modelId="{96D5DEFA-F43F-4B88-8E56-7B13DCB92F40}" type="pres">
      <dgm:prSet presAssocID="{C61284F1-A6F0-4E0A-AE89-8A937A000A80}" presName="compNode" presStyleCnt="0"/>
      <dgm:spPr/>
    </dgm:pt>
    <dgm:pt modelId="{395BC6C6-8D50-4CA3-A5C3-674CBCDED2A1}" type="pres">
      <dgm:prSet presAssocID="{C61284F1-A6F0-4E0A-AE89-8A937A000A80}" presName="iconBgRect" presStyleLbl="bgShp" presStyleIdx="1" presStyleCnt="4"/>
      <dgm:spPr/>
    </dgm:pt>
    <dgm:pt modelId="{779521A6-F38F-4E30-99A2-3ED492100BC2}" type="pres">
      <dgm:prSet presAssocID="{C61284F1-A6F0-4E0A-AE89-8A937A000A80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esearch"/>
        </a:ext>
      </dgm:extLst>
    </dgm:pt>
    <dgm:pt modelId="{C49A0F3A-1033-4A75-882E-40B6FEB6DC88}" type="pres">
      <dgm:prSet presAssocID="{C61284F1-A6F0-4E0A-AE89-8A937A000A80}" presName="spaceRect" presStyleCnt="0"/>
      <dgm:spPr/>
    </dgm:pt>
    <dgm:pt modelId="{D3657AE1-F8E5-4F0F-820D-5C19DF2ED17C}" type="pres">
      <dgm:prSet presAssocID="{C61284F1-A6F0-4E0A-AE89-8A937A000A80}" presName="textRect" presStyleLbl="revTx" presStyleIdx="1" presStyleCnt="4">
        <dgm:presLayoutVars>
          <dgm:chMax val="1"/>
          <dgm:chPref val="1"/>
        </dgm:presLayoutVars>
      </dgm:prSet>
      <dgm:spPr/>
    </dgm:pt>
    <dgm:pt modelId="{0E20DEAF-2FB0-4311-A2EF-522504AD3C5E}" type="pres">
      <dgm:prSet presAssocID="{AE8C8B61-7B55-49D7-ABA1-5F43BF31BD14}" presName="sibTrans" presStyleLbl="sibTrans2D1" presStyleIdx="0" presStyleCnt="0"/>
      <dgm:spPr/>
    </dgm:pt>
    <dgm:pt modelId="{1BEC9816-C333-4778-88B7-9C4935B5FA17}" type="pres">
      <dgm:prSet presAssocID="{2063EEBB-EB2B-497E-B493-BAAF00B6696F}" presName="compNode" presStyleCnt="0"/>
      <dgm:spPr/>
    </dgm:pt>
    <dgm:pt modelId="{E0418B5F-47CA-43C0-82B7-DED93924D5FA}" type="pres">
      <dgm:prSet presAssocID="{2063EEBB-EB2B-497E-B493-BAAF00B6696F}" presName="iconBgRect" presStyleLbl="bgShp" presStyleIdx="2" presStyleCnt="4"/>
      <dgm:spPr/>
    </dgm:pt>
    <dgm:pt modelId="{FA1D9F41-727C-49AF-AB99-0BE1B955AB81}" type="pres">
      <dgm:prSet presAssocID="{2063EEBB-EB2B-497E-B493-BAAF00B6696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omach"/>
        </a:ext>
      </dgm:extLst>
    </dgm:pt>
    <dgm:pt modelId="{42925635-F70A-4BCD-8DE9-05E263C96331}" type="pres">
      <dgm:prSet presAssocID="{2063EEBB-EB2B-497E-B493-BAAF00B6696F}" presName="spaceRect" presStyleCnt="0"/>
      <dgm:spPr/>
    </dgm:pt>
    <dgm:pt modelId="{93578D21-654C-4BFD-BA45-8D67EADE10CA}" type="pres">
      <dgm:prSet presAssocID="{2063EEBB-EB2B-497E-B493-BAAF00B6696F}" presName="textRect" presStyleLbl="revTx" presStyleIdx="2" presStyleCnt="4">
        <dgm:presLayoutVars>
          <dgm:chMax val="1"/>
          <dgm:chPref val="1"/>
        </dgm:presLayoutVars>
      </dgm:prSet>
      <dgm:spPr/>
    </dgm:pt>
    <dgm:pt modelId="{4C9001BE-B2C5-4ED6-A83E-6386D411FD0B}" type="pres">
      <dgm:prSet presAssocID="{82DF938E-0FC6-40E7-B8BA-764415F02577}" presName="sibTrans" presStyleLbl="sibTrans2D1" presStyleIdx="0" presStyleCnt="0"/>
      <dgm:spPr/>
    </dgm:pt>
    <dgm:pt modelId="{AE09505F-982A-4FA1-A882-82364A60A5DC}" type="pres">
      <dgm:prSet presAssocID="{3E9B4FF4-26C3-4EC8-9368-AAFF49FE2D2C}" presName="compNode" presStyleCnt="0"/>
      <dgm:spPr/>
    </dgm:pt>
    <dgm:pt modelId="{C3555DC5-F972-4C54-82C6-D3FC10536D1E}" type="pres">
      <dgm:prSet presAssocID="{3E9B4FF4-26C3-4EC8-9368-AAFF49FE2D2C}" presName="iconBgRect" presStyleLbl="bgShp" presStyleIdx="3" presStyleCnt="4"/>
      <dgm:spPr/>
    </dgm:pt>
    <dgm:pt modelId="{CEC2D9B8-DD80-41A6-8530-AB0110CD727A}" type="pres">
      <dgm:prSet presAssocID="{3E9B4FF4-26C3-4EC8-9368-AAFF49FE2D2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nchor"/>
        </a:ext>
      </dgm:extLst>
    </dgm:pt>
    <dgm:pt modelId="{1E8743EE-74F3-48AF-8C4A-B7459C96E8E7}" type="pres">
      <dgm:prSet presAssocID="{3E9B4FF4-26C3-4EC8-9368-AAFF49FE2D2C}" presName="spaceRect" presStyleCnt="0"/>
      <dgm:spPr/>
    </dgm:pt>
    <dgm:pt modelId="{B6715B00-A001-47D3-83D1-5D06751854CC}" type="pres">
      <dgm:prSet presAssocID="{3E9B4FF4-26C3-4EC8-9368-AAFF49FE2D2C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E2793B0E-E773-424D-87BB-7A327681E672}" type="presOf" srcId="{3E9B4FF4-26C3-4EC8-9368-AAFF49FE2D2C}" destId="{B6715B00-A001-47D3-83D1-5D06751854CC}" srcOrd="0" destOrd="0" presId="urn:microsoft.com/office/officeart/2018/2/layout/IconCircleList"/>
    <dgm:cxn modelId="{9B4E9423-4BFC-4E97-8E71-5631743C7F85}" type="presOf" srcId="{2063EEBB-EB2B-497E-B493-BAAF00B6696F}" destId="{93578D21-654C-4BFD-BA45-8D67EADE10CA}" srcOrd="0" destOrd="0" presId="urn:microsoft.com/office/officeart/2018/2/layout/IconCircleList"/>
    <dgm:cxn modelId="{20F07825-935B-414D-BA03-1848324CC999}" srcId="{5FA63EB8-1C39-44E7-93A6-5F95CE43DDC5}" destId="{1B81D3DF-BE80-42E8-8732-30D1EE32D3A1}" srcOrd="0" destOrd="0" parTransId="{EE1C2AA6-C165-49D4-9BAD-EAD1F8C042B3}" sibTransId="{077C175D-3B5A-44A7-84AB-24DBD9DBCDF8}"/>
    <dgm:cxn modelId="{25EC313D-B0C3-480E-A548-29A63FE9FDF3}" type="presOf" srcId="{82DF938E-0FC6-40E7-B8BA-764415F02577}" destId="{4C9001BE-B2C5-4ED6-A83E-6386D411FD0B}" srcOrd="0" destOrd="0" presId="urn:microsoft.com/office/officeart/2018/2/layout/IconCircleList"/>
    <dgm:cxn modelId="{BA47EE5E-3CBE-46E8-9569-457C419C1D87}" type="presOf" srcId="{1B81D3DF-BE80-42E8-8732-30D1EE32D3A1}" destId="{66A6E8E0-430E-4E71-87D3-820457BEA13E}" srcOrd="0" destOrd="0" presId="urn:microsoft.com/office/officeart/2018/2/layout/IconCircleList"/>
    <dgm:cxn modelId="{0FEF8D55-A672-40A4-9C53-818E63902B36}" srcId="{5FA63EB8-1C39-44E7-93A6-5F95CE43DDC5}" destId="{C61284F1-A6F0-4E0A-AE89-8A937A000A80}" srcOrd="1" destOrd="0" parTransId="{C3F5B920-9687-44AB-983E-ECD84B883D1B}" sibTransId="{AE8C8B61-7B55-49D7-ABA1-5F43BF31BD14}"/>
    <dgm:cxn modelId="{C6DC5DA8-D798-4FDB-8150-3223E3ADB9C0}" type="presOf" srcId="{077C175D-3B5A-44A7-84AB-24DBD9DBCDF8}" destId="{E2447123-4F8C-48A4-9C19-7BEB699E74E6}" srcOrd="0" destOrd="0" presId="urn:microsoft.com/office/officeart/2018/2/layout/IconCircleList"/>
    <dgm:cxn modelId="{B2AFAEC1-E92A-4B95-B72E-BAE9479AC25B}" srcId="{5FA63EB8-1C39-44E7-93A6-5F95CE43DDC5}" destId="{2063EEBB-EB2B-497E-B493-BAAF00B6696F}" srcOrd="2" destOrd="0" parTransId="{9F5C4325-BB0C-49A5-91AF-F1ABD0CB21D6}" sibTransId="{82DF938E-0FC6-40E7-B8BA-764415F02577}"/>
    <dgm:cxn modelId="{883865C5-BD85-4391-BACD-6FCB7AD40A4C}" type="presOf" srcId="{C61284F1-A6F0-4E0A-AE89-8A937A000A80}" destId="{D3657AE1-F8E5-4F0F-820D-5C19DF2ED17C}" srcOrd="0" destOrd="0" presId="urn:microsoft.com/office/officeart/2018/2/layout/IconCircleList"/>
    <dgm:cxn modelId="{20831ECB-4639-4B1B-BA7B-EFC965615798}" type="presOf" srcId="{5FA63EB8-1C39-44E7-93A6-5F95CE43DDC5}" destId="{782283ED-C1DB-46A6-BDDA-DB0DE92E1F26}" srcOrd="0" destOrd="0" presId="urn:microsoft.com/office/officeart/2018/2/layout/IconCircleList"/>
    <dgm:cxn modelId="{6D36A4DC-25DF-43D5-9BE8-BD3942915E2E}" type="presOf" srcId="{AE8C8B61-7B55-49D7-ABA1-5F43BF31BD14}" destId="{0E20DEAF-2FB0-4311-A2EF-522504AD3C5E}" srcOrd="0" destOrd="0" presId="urn:microsoft.com/office/officeart/2018/2/layout/IconCircleList"/>
    <dgm:cxn modelId="{E9FCCCF3-53C8-4D0A-8A52-622D3AD7DB21}" srcId="{5FA63EB8-1C39-44E7-93A6-5F95CE43DDC5}" destId="{3E9B4FF4-26C3-4EC8-9368-AAFF49FE2D2C}" srcOrd="3" destOrd="0" parTransId="{47ABA46E-B8B6-4061-9231-B3DAB1C777C3}" sibTransId="{8F61DC1D-398B-4609-AFDE-51630F4B09CE}"/>
    <dgm:cxn modelId="{9CF9A302-3CCC-4520-B3F1-34F63CB0D857}" type="presParOf" srcId="{782283ED-C1DB-46A6-BDDA-DB0DE92E1F26}" destId="{5751D2BE-6EBF-4D82-BD6B-315EC51446D1}" srcOrd="0" destOrd="0" presId="urn:microsoft.com/office/officeart/2018/2/layout/IconCircleList"/>
    <dgm:cxn modelId="{6380EDC7-27C5-4075-B8E4-6508A2F8887C}" type="presParOf" srcId="{5751D2BE-6EBF-4D82-BD6B-315EC51446D1}" destId="{7D735971-8621-44D0-9BFE-A704DEE5DC18}" srcOrd="0" destOrd="0" presId="urn:microsoft.com/office/officeart/2018/2/layout/IconCircleList"/>
    <dgm:cxn modelId="{CF11C78B-87B7-4C00-A705-AF59478556F3}" type="presParOf" srcId="{7D735971-8621-44D0-9BFE-A704DEE5DC18}" destId="{FFB73248-B822-4090-9FFB-08F89B1433AB}" srcOrd="0" destOrd="0" presId="urn:microsoft.com/office/officeart/2018/2/layout/IconCircleList"/>
    <dgm:cxn modelId="{74DB8D10-DAFB-4EFE-A789-1C0FFEC7295F}" type="presParOf" srcId="{7D735971-8621-44D0-9BFE-A704DEE5DC18}" destId="{4E6D23F3-7CC1-4A0A-B09D-0A19DBA61A2C}" srcOrd="1" destOrd="0" presId="urn:microsoft.com/office/officeart/2018/2/layout/IconCircleList"/>
    <dgm:cxn modelId="{70AEB86A-74B9-4A88-B852-639EB6DF9BF4}" type="presParOf" srcId="{7D735971-8621-44D0-9BFE-A704DEE5DC18}" destId="{7FC51377-0A9B-42F5-9EB1-5DE35C330EAC}" srcOrd="2" destOrd="0" presId="urn:microsoft.com/office/officeart/2018/2/layout/IconCircleList"/>
    <dgm:cxn modelId="{B3A1649E-4F7B-4AF5-B1C8-F84244E9BD69}" type="presParOf" srcId="{7D735971-8621-44D0-9BFE-A704DEE5DC18}" destId="{66A6E8E0-430E-4E71-87D3-820457BEA13E}" srcOrd="3" destOrd="0" presId="urn:microsoft.com/office/officeart/2018/2/layout/IconCircleList"/>
    <dgm:cxn modelId="{477D733C-C3B9-4AF0-9029-E139972F1ED8}" type="presParOf" srcId="{5751D2BE-6EBF-4D82-BD6B-315EC51446D1}" destId="{E2447123-4F8C-48A4-9C19-7BEB699E74E6}" srcOrd="1" destOrd="0" presId="urn:microsoft.com/office/officeart/2018/2/layout/IconCircleList"/>
    <dgm:cxn modelId="{03BF2159-DA7D-4DA1-8E56-165F09CC18D5}" type="presParOf" srcId="{5751D2BE-6EBF-4D82-BD6B-315EC51446D1}" destId="{96D5DEFA-F43F-4B88-8E56-7B13DCB92F40}" srcOrd="2" destOrd="0" presId="urn:microsoft.com/office/officeart/2018/2/layout/IconCircleList"/>
    <dgm:cxn modelId="{72210F1E-1120-4E82-BF1C-66070948E0DE}" type="presParOf" srcId="{96D5DEFA-F43F-4B88-8E56-7B13DCB92F40}" destId="{395BC6C6-8D50-4CA3-A5C3-674CBCDED2A1}" srcOrd="0" destOrd="0" presId="urn:microsoft.com/office/officeart/2018/2/layout/IconCircleList"/>
    <dgm:cxn modelId="{BAAE31B8-3C79-47B5-B380-C2AD870139AC}" type="presParOf" srcId="{96D5DEFA-F43F-4B88-8E56-7B13DCB92F40}" destId="{779521A6-F38F-4E30-99A2-3ED492100BC2}" srcOrd="1" destOrd="0" presId="urn:microsoft.com/office/officeart/2018/2/layout/IconCircleList"/>
    <dgm:cxn modelId="{C595B727-F9C4-4884-86A0-031DA43A9E9B}" type="presParOf" srcId="{96D5DEFA-F43F-4B88-8E56-7B13DCB92F40}" destId="{C49A0F3A-1033-4A75-882E-40B6FEB6DC88}" srcOrd="2" destOrd="0" presId="urn:microsoft.com/office/officeart/2018/2/layout/IconCircleList"/>
    <dgm:cxn modelId="{51CA087D-A2FD-4E04-AA21-48976A24F610}" type="presParOf" srcId="{96D5DEFA-F43F-4B88-8E56-7B13DCB92F40}" destId="{D3657AE1-F8E5-4F0F-820D-5C19DF2ED17C}" srcOrd="3" destOrd="0" presId="urn:microsoft.com/office/officeart/2018/2/layout/IconCircleList"/>
    <dgm:cxn modelId="{C08B864E-E18F-4B4F-AA06-02E2B1CE3E34}" type="presParOf" srcId="{5751D2BE-6EBF-4D82-BD6B-315EC51446D1}" destId="{0E20DEAF-2FB0-4311-A2EF-522504AD3C5E}" srcOrd="3" destOrd="0" presId="urn:microsoft.com/office/officeart/2018/2/layout/IconCircleList"/>
    <dgm:cxn modelId="{A0BFC319-F0E7-43B1-957C-E2014AD5F81C}" type="presParOf" srcId="{5751D2BE-6EBF-4D82-BD6B-315EC51446D1}" destId="{1BEC9816-C333-4778-88B7-9C4935B5FA17}" srcOrd="4" destOrd="0" presId="urn:microsoft.com/office/officeart/2018/2/layout/IconCircleList"/>
    <dgm:cxn modelId="{3C70562C-1F99-4EAA-A577-54A50BDC857B}" type="presParOf" srcId="{1BEC9816-C333-4778-88B7-9C4935B5FA17}" destId="{E0418B5F-47CA-43C0-82B7-DED93924D5FA}" srcOrd="0" destOrd="0" presId="urn:microsoft.com/office/officeart/2018/2/layout/IconCircleList"/>
    <dgm:cxn modelId="{953A5811-1281-48EC-BE54-D02433FCB64A}" type="presParOf" srcId="{1BEC9816-C333-4778-88B7-9C4935B5FA17}" destId="{FA1D9F41-727C-49AF-AB99-0BE1B955AB81}" srcOrd="1" destOrd="0" presId="urn:microsoft.com/office/officeart/2018/2/layout/IconCircleList"/>
    <dgm:cxn modelId="{0B873067-2259-4908-97CB-3A86CF9322FE}" type="presParOf" srcId="{1BEC9816-C333-4778-88B7-9C4935B5FA17}" destId="{42925635-F70A-4BCD-8DE9-05E263C96331}" srcOrd="2" destOrd="0" presId="urn:microsoft.com/office/officeart/2018/2/layout/IconCircleList"/>
    <dgm:cxn modelId="{E91D30AA-B8B6-4E60-9B51-9CEBD4B6867F}" type="presParOf" srcId="{1BEC9816-C333-4778-88B7-9C4935B5FA17}" destId="{93578D21-654C-4BFD-BA45-8D67EADE10CA}" srcOrd="3" destOrd="0" presId="urn:microsoft.com/office/officeart/2018/2/layout/IconCircleList"/>
    <dgm:cxn modelId="{7DD86106-16DF-4221-BE2C-0558A3ED6CD5}" type="presParOf" srcId="{5751D2BE-6EBF-4D82-BD6B-315EC51446D1}" destId="{4C9001BE-B2C5-4ED6-A83E-6386D411FD0B}" srcOrd="5" destOrd="0" presId="urn:microsoft.com/office/officeart/2018/2/layout/IconCircleList"/>
    <dgm:cxn modelId="{E52CA3C6-4A56-46E9-8C99-6594434C53B7}" type="presParOf" srcId="{5751D2BE-6EBF-4D82-BD6B-315EC51446D1}" destId="{AE09505F-982A-4FA1-A882-82364A60A5DC}" srcOrd="6" destOrd="0" presId="urn:microsoft.com/office/officeart/2018/2/layout/IconCircleList"/>
    <dgm:cxn modelId="{A5DB96C5-60A1-44B3-825B-7C03CC3D9B6E}" type="presParOf" srcId="{AE09505F-982A-4FA1-A882-82364A60A5DC}" destId="{C3555DC5-F972-4C54-82C6-D3FC10536D1E}" srcOrd="0" destOrd="0" presId="urn:microsoft.com/office/officeart/2018/2/layout/IconCircleList"/>
    <dgm:cxn modelId="{BEE3AFED-C927-4DB4-868D-47782F78EC05}" type="presParOf" srcId="{AE09505F-982A-4FA1-A882-82364A60A5DC}" destId="{CEC2D9B8-DD80-41A6-8530-AB0110CD727A}" srcOrd="1" destOrd="0" presId="urn:microsoft.com/office/officeart/2018/2/layout/IconCircleList"/>
    <dgm:cxn modelId="{62728496-8810-4FDA-8184-32275C775272}" type="presParOf" srcId="{AE09505F-982A-4FA1-A882-82364A60A5DC}" destId="{1E8743EE-74F3-48AF-8C4A-B7459C96E8E7}" srcOrd="2" destOrd="0" presId="urn:microsoft.com/office/officeart/2018/2/layout/IconCircleList"/>
    <dgm:cxn modelId="{53C840B1-17ED-4C9F-8ADA-A18CF5BCDCE2}" type="presParOf" srcId="{AE09505F-982A-4FA1-A882-82364A60A5DC}" destId="{B6715B00-A001-47D3-83D1-5D06751854CC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B73248-B822-4090-9FFB-08F89B1433AB}">
      <dsp:nvSpPr>
        <dsp:cNvPr id="0" name=""/>
        <dsp:cNvSpPr/>
      </dsp:nvSpPr>
      <dsp:spPr>
        <a:xfrm>
          <a:off x="212335" y="591516"/>
          <a:ext cx="1335915" cy="133591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6D23F3-7CC1-4A0A-B09D-0A19DBA61A2C}">
      <dsp:nvSpPr>
        <dsp:cNvPr id="0" name=""/>
        <dsp:cNvSpPr/>
      </dsp:nvSpPr>
      <dsp:spPr>
        <a:xfrm>
          <a:off x="492877" y="872058"/>
          <a:ext cx="774830" cy="77483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A6E8E0-430E-4E71-87D3-820457BEA13E}">
      <dsp:nvSpPr>
        <dsp:cNvPr id="0" name=""/>
        <dsp:cNvSpPr/>
      </dsp:nvSpPr>
      <dsp:spPr>
        <a:xfrm>
          <a:off x="1834517" y="591516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Preferred Reporting Items for Systematic Reviews checklist followed.</a:t>
          </a:r>
        </a:p>
      </dsp:txBody>
      <dsp:txXfrm>
        <a:off x="1834517" y="591516"/>
        <a:ext cx="3148942" cy="1335915"/>
      </dsp:txXfrm>
    </dsp:sp>
    <dsp:sp modelId="{395BC6C6-8D50-4CA3-A5C3-674CBCDED2A1}">
      <dsp:nvSpPr>
        <dsp:cNvPr id="0" name=""/>
        <dsp:cNvSpPr/>
      </dsp:nvSpPr>
      <dsp:spPr>
        <a:xfrm>
          <a:off x="5532139" y="591516"/>
          <a:ext cx="1335915" cy="133591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9521A6-F38F-4E30-99A2-3ED492100BC2}">
      <dsp:nvSpPr>
        <dsp:cNvPr id="0" name=""/>
        <dsp:cNvSpPr/>
      </dsp:nvSpPr>
      <dsp:spPr>
        <a:xfrm>
          <a:off x="5812681" y="872058"/>
          <a:ext cx="774830" cy="77483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657AE1-F8E5-4F0F-820D-5C19DF2ED17C}">
      <dsp:nvSpPr>
        <dsp:cNvPr id="0" name=""/>
        <dsp:cNvSpPr/>
      </dsp:nvSpPr>
      <dsp:spPr>
        <a:xfrm>
          <a:off x="7154322" y="591516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Search done on CINAHL and PUBMED utilizing PICOs framework. </a:t>
          </a:r>
        </a:p>
      </dsp:txBody>
      <dsp:txXfrm>
        <a:off x="7154322" y="591516"/>
        <a:ext cx="3148942" cy="1335915"/>
      </dsp:txXfrm>
    </dsp:sp>
    <dsp:sp modelId="{E0418B5F-47CA-43C0-82B7-DED93924D5FA}">
      <dsp:nvSpPr>
        <dsp:cNvPr id="0" name=""/>
        <dsp:cNvSpPr/>
      </dsp:nvSpPr>
      <dsp:spPr>
        <a:xfrm>
          <a:off x="212335" y="2716982"/>
          <a:ext cx="1335915" cy="133591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1D9F41-727C-49AF-AB99-0BE1B955AB81}">
      <dsp:nvSpPr>
        <dsp:cNvPr id="0" name=""/>
        <dsp:cNvSpPr/>
      </dsp:nvSpPr>
      <dsp:spPr>
        <a:xfrm>
          <a:off x="492877" y="2997524"/>
          <a:ext cx="774830" cy="77483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578D21-654C-4BFD-BA45-8D67EADE10CA}">
      <dsp:nvSpPr>
        <dsp:cNvPr id="0" name=""/>
        <dsp:cNvSpPr/>
      </dsp:nvSpPr>
      <dsp:spPr>
        <a:xfrm>
          <a:off x="1834517" y="2716982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Exhaustive terms including mHealth used. </a:t>
          </a:r>
        </a:p>
      </dsp:txBody>
      <dsp:txXfrm>
        <a:off x="1834517" y="2716982"/>
        <a:ext cx="3148942" cy="1335915"/>
      </dsp:txXfrm>
    </dsp:sp>
    <dsp:sp modelId="{C3555DC5-F972-4C54-82C6-D3FC10536D1E}">
      <dsp:nvSpPr>
        <dsp:cNvPr id="0" name=""/>
        <dsp:cNvSpPr/>
      </dsp:nvSpPr>
      <dsp:spPr>
        <a:xfrm>
          <a:off x="5532139" y="2716982"/>
          <a:ext cx="1335915" cy="133591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C2D9B8-DD80-41A6-8530-AB0110CD727A}">
      <dsp:nvSpPr>
        <dsp:cNvPr id="0" name=""/>
        <dsp:cNvSpPr/>
      </dsp:nvSpPr>
      <dsp:spPr>
        <a:xfrm>
          <a:off x="5812681" y="2997524"/>
          <a:ext cx="774830" cy="77483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715B00-A001-47D3-83D1-5D06751854CC}">
      <dsp:nvSpPr>
        <dsp:cNvPr id="0" name=""/>
        <dsp:cNvSpPr/>
      </dsp:nvSpPr>
      <dsp:spPr>
        <a:xfrm>
          <a:off x="7154322" y="2716982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Verified for rigor, authority and relevance. </a:t>
          </a:r>
        </a:p>
      </dsp:txBody>
      <dsp:txXfrm>
        <a:off x="7154322" y="2716982"/>
        <a:ext cx="3148942" cy="13359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576/seejph-4317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oduorkevin@Stowelink.com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towelink.com" TargetMode="External"/><Relationship Id="rId4" Type="http://schemas.openxmlformats.org/officeDocument/2006/relationships/hyperlink" Target="http://www.oduorkevin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6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C7CBC9DB-3118-5045-4617-CE9412D3B8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203" t="9091" r="24149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4" name="Rectangle 18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400" b="1">
                <a:cs typeface="Calibri Light"/>
              </a:rPr>
              <a:t>YOUTH VOICES SUMMIT PRESENTATION-RESEARCH BASED PROJECT</a:t>
            </a:r>
            <a:endParaRPr lang="en-US" sz="4400" b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2000" b="1" dirty="0">
                <a:cs typeface="Calibri"/>
              </a:rPr>
              <a:t>By Oduor Otieno</a:t>
            </a:r>
            <a:endParaRPr lang="en-US" sz="2000" b="1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CE75DE-DEF9-144A-03F6-991E875FC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51492"/>
            <a:ext cx="4368602" cy="1030718"/>
          </a:xfrm>
        </p:spPr>
        <p:txBody>
          <a:bodyPr anchor="b">
            <a:normAutofit/>
          </a:bodyPr>
          <a:lstStyle/>
          <a:p>
            <a:r>
              <a:rPr lang="en-US" sz="5400" b="1">
                <a:cs typeface="Calibri Light"/>
              </a:rPr>
              <a:t>PROJECT TITLE 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8A9FF-5EFF-E2CA-542B-368F201A9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200">
                <a:ea typeface="+mn-lt"/>
                <a:cs typeface="+mn-lt"/>
              </a:rPr>
              <a:t>INCORPORATING MHEALTH INTERVENTIONS INTO KENYA’S HEALTH INFRASTRUCTURE TO AUGMENT UNIVERSAL HEALTH COVERAGE, SERVICE DELIVERY IMPROVEMENT APPROACH </a:t>
            </a:r>
            <a:endParaRPr lang="en-US" sz="2200">
              <a:cs typeface="Calibri" panose="020F0502020204030204"/>
            </a:endParaRPr>
          </a:p>
        </p:txBody>
      </p:sp>
      <p:pic>
        <p:nvPicPr>
          <p:cNvPr id="5" name="Picture 5" descr="A picture containing text, sky, sign, outdoor&#10;&#10;Description automatically generated">
            <a:extLst>
              <a:ext uri="{FF2B5EF4-FFF2-40B4-BE49-F238E27FC236}">
                <a16:creationId xmlns:a16="http://schemas.microsoft.com/office/drawing/2014/main" id="{B684EBFD-137F-1DDE-502D-4CA138752B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28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25F428-D2E6-F311-D719-1F1D7DA0E10B}"/>
              </a:ext>
            </a:extLst>
          </p:cNvPr>
          <p:cNvSpPr txBox="1"/>
          <p:nvPr/>
        </p:nvSpPr>
        <p:spPr>
          <a:xfrm>
            <a:off x="439615" y="6081345"/>
            <a:ext cx="423203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DOI: </a:t>
            </a:r>
            <a:r>
              <a:rPr lang="en-US" dirty="0">
                <a:ea typeface="+mn-lt"/>
                <a:cs typeface="+mn-lt"/>
                <a:hlinkClick r:id="rId3"/>
              </a:rPr>
              <a:t>https://doi.org/10.11576/seejph-4317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432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7CF943-FFAA-5AE1-CC27-4B05D9749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000" b="1">
                <a:cs typeface="Calibri Light"/>
              </a:rPr>
              <a:t>PRESENTER BIO AND PICTURE</a:t>
            </a:r>
            <a:endParaRPr lang="en-US" sz="5000" b="1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C81619-65CA-DC41-0BDC-585C0A250D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200" b="1">
                <a:ea typeface="+mn-lt"/>
                <a:cs typeface="+mn-lt"/>
              </a:rPr>
              <a:t>Name: </a:t>
            </a:r>
            <a:r>
              <a:rPr lang="en-US" sz="2200">
                <a:ea typeface="+mn-lt"/>
                <a:cs typeface="+mn-lt"/>
              </a:rPr>
              <a:t>Oduor Kevin Otieno</a:t>
            </a:r>
            <a:endParaRPr lang="en-US" sz="2200">
              <a:cs typeface="Calibri" panose="020F0502020204030204"/>
            </a:endParaRPr>
          </a:p>
          <a:p>
            <a:pPr marL="0" indent="0">
              <a:buNone/>
            </a:pPr>
            <a:r>
              <a:rPr lang="en-US" sz="2200" b="1">
                <a:ea typeface="+mn-lt"/>
                <a:cs typeface="+mn-lt"/>
              </a:rPr>
              <a:t>Nationality: </a:t>
            </a:r>
            <a:r>
              <a:rPr lang="en-US" sz="2200">
                <a:ea typeface="+mn-lt"/>
                <a:cs typeface="+mn-lt"/>
              </a:rPr>
              <a:t>Kenyan</a:t>
            </a:r>
            <a:endParaRPr lang="en-US" sz="2200">
              <a:cs typeface="Calibri" panose="020F0502020204030204"/>
            </a:endParaRPr>
          </a:p>
          <a:p>
            <a:pPr marL="0" indent="0">
              <a:buNone/>
            </a:pPr>
            <a:r>
              <a:rPr lang="en-US" sz="2200" b="1">
                <a:ea typeface="+mn-lt"/>
                <a:cs typeface="+mn-lt"/>
              </a:rPr>
              <a:t>Age:</a:t>
            </a:r>
            <a:r>
              <a:rPr lang="en-US" sz="2200">
                <a:ea typeface="+mn-lt"/>
                <a:cs typeface="+mn-lt"/>
              </a:rPr>
              <a:t>27 years</a:t>
            </a:r>
            <a:endParaRPr lang="en-US" sz="2200">
              <a:cs typeface="Calibri" panose="020F0502020204030204"/>
            </a:endParaRPr>
          </a:p>
          <a:p>
            <a:pPr marL="0" indent="0">
              <a:buNone/>
            </a:pPr>
            <a:r>
              <a:rPr lang="en-US" sz="2200" b="1">
                <a:ea typeface="+mn-lt"/>
                <a:cs typeface="+mn-lt"/>
              </a:rPr>
              <a:t>Education: </a:t>
            </a:r>
            <a:r>
              <a:rPr lang="en-US" sz="2200">
                <a:ea typeface="+mn-lt"/>
                <a:cs typeface="+mn-lt"/>
              </a:rPr>
              <a:t>MPH at University of Manchester (CDLS)</a:t>
            </a:r>
            <a:r>
              <a:rPr lang="en-US" sz="2200" b="1" i="1">
                <a:ea typeface="+mn-lt"/>
                <a:cs typeface="+mn-lt"/>
              </a:rPr>
              <a:t> </a:t>
            </a:r>
            <a:endParaRPr lang="en-US" sz="2200" i="1">
              <a:cs typeface="Calibri" panose="020F0502020204030204"/>
            </a:endParaRPr>
          </a:p>
          <a:p>
            <a:pPr marL="0" indent="0">
              <a:buNone/>
            </a:pPr>
            <a:r>
              <a:rPr lang="en-US" sz="2200" b="1">
                <a:ea typeface="+mn-lt"/>
                <a:cs typeface="+mn-lt"/>
              </a:rPr>
              <a:t>Work experience: </a:t>
            </a:r>
            <a:r>
              <a:rPr lang="en-US" sz="2200">
                <a:ea typeface="+mn-lt"/>
                <a:cs typeface="+mn-lt"/>
              </a:rPr>
              <a:t>Chief Programs Officer at Stowelink, Consultant at IILA and ACERWC</a:t>
            </a:r>
            <a:endParaRPr lang="en-US" sz="2200">
              <a:cs typeface="Calibri" panose="020F0502020204030204"/>
            </a:endParaRPr>
          </a:p>
          <a:p>
            <a:endParaRPr lang="en-US" sz="2200">
              <a:cs typeface="Calibri" panose="020F0502020204030204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515ACA5-96FF-2FED-BC80-26A9DEA5ED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17250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72289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AC1091-4E92-63BF-D240-D737BBF24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659" y="639520"/>
            <a:ext cx="4284784" cy="1719072"/>
          </a:xfrm>
        </p:spPr>
        <p:txBody>
          <a:bodyPr anchor="b">
            <a:normAutofit/>
          </a:bodyPr>
          <a:lstStyle/>
          <a:p>
            <a:r>
              <a:rPr lang="en-US" b="1" dirty="0">
                <a:cs typeface="Calibri Light"/>
              </a:rPr>
              <a:t>BACKGROUND</a:t>
            </a:r>
            <a:r>
              <a:rPr lang="en-US" sz="4800" b="1" dirty="0">
                <a:cs typeface="Calibri Light"/>
              </a:rPr>
              <a:t> INFORMATION</a:t>
            </a:r>
            <a:endParaRPr lang="en-US" sz="4800" b="1" dirty="0"/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CF8D2-64BC-EE79-43F9-31A028CEA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>
                <a:ea typeface="+mn-lt"/>
                <a:cs typeface="+mn-lt"/>
              </a:rPr>
              <a:t>Over 70% mobile phone penetration (Global).</a:t>
            </a:r>
          </a:p>
          <a:p>
            <a:r>
              <a:rPr lang="en-US" sz="2200" dirty="0">
                <a:ea typeface="+mn-lt"/>
                <a:cs typeface="+mn-lt"/>
              </a:rPr>
              <a:t>Smartphone adoption at 64 percent in Africa (75% by 2025).</a:t>
            </a:r>
          </a:p>
          <a:p>
            <a:r>
              <a:rPr lang="en-US" sz="2200" dirty="0">
                <a:ea typeface="+mn-lt"/>
                <a:cs typeface="+mn-lt"/>
              </a:rPr>
              <a:t>An estimated 80% of mobile penetration (Kenya) and over 60% smartphone adoption. </a:t>
            </a:r>
          </a:p>
          <a:p>
            <a:endParaRPr lang="en-US" sz="2200">
              <a:ea typeface="+mn-lt"/>
              <a:cs typeface="+mn-lt"/>
            </a:endParaRPr>
          </a:p>
        </p:txBody>
      </p:sp>
      <p:pic>
        <p:nvPicPr>
          <p:cNvPr id="4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E5FFC6D-2932-5D9B-7109-2C8EE648C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1073106"/>
            <a:ext cx="6903720" cy="47117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6918F4-F21E-1F3E-5E51-BAA40E4F54F8}"/>
              </a:ext>
            </a:extLst>
          </p:cNvPr>
          <p:cNvSpPr txBox="1"/>
          <p:nvPr/>
        </p:nvSpPr>
        <p:spPr>
          <a:xfrm>
            <a:off x="7810499" y="6315807"/>
            <a:ext cx="4029807" cy="3810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Source: Further Africa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138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6EFD3D9-44F0-4267-BCC1-1613E79D8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A779A851-95D6-41AF-937A-B0E4B7F6F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900814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953FB2E7-B6CB-429C-81EB-D9516D6D5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633165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EC40DB1-B719-4A13-9A4D-0966B4B27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621" y="636723"/>
            <a:ext cx="4000062" cy="5257799"/>
          </a:xfrm>
          <a:custGeom>
            <a:avLst/>
            <a:gdLst>
              <a:gd name="connsiteX0" fmla="*/ 0 w 4634682"/>
              <a:gd name="connsiteY0" fmla="*/ 0 h 5257799"/>
              <a:gd name="connsiteX1" fmla="*/ 4634682 w 4634682"/>
              <a:gd name="connsiteY1" fmla="*/ 0 h 5257799"/>
              <a:gd name="connsiteX2" fmla="*/ 4634682 w 4634682"/>
              <a:gd name="connsiteY2" fmla="*/ 5257799 h 5257799"/>
              <a:gd name="connsiteX3" fmla="*/ 0 w 4634682"/>
              <a:gd name="connsiteY3" fmla="*/ 5257799 h 5257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4682" h="5257799">
                <a:moveTo>
                  <a:pt x="0" y="0"/>
                </a:moveTo>
                <a:lnTo>
                  <a:pt x="4634682" y="0"/>
                </a:lnTo>
                <a:lnTo>
                  <a:pt x="4634682" y="5257799"/>
                </a:lnTo>
                <a:lnTo>
                  <a:pt x="0" y="525779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A4B89F-897D-A56F-08E3-B6250B03D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872" y="982272"/>
            <a:ext cx="3388419" cy="456097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FFFFFF"/>
                </a:solidFill>
                <a:cs typeface="Calibri Light"/>
              </a:rPr>
              <a:t>PURPOSE OF THE STUDY</a:t>
            </a: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82211336-CFF3-412D-868A-6679C1004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01782" y="1352302"/>
            <a:ext cx="6655597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26BFC-34E0-D009-62D2-31DAAFF33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1862" y="1719618"/>
            <a:ext cx="5948831" cy="433462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b="1" dirty="0">
                <a:solidFill>
                  <a:srgbClr val="FEFFFF"/>
                </a:solidFill>
                <a:cs typeface="Calibri"/>
              </a:rPr>
              <a:t>Examine forms mHealth interventions in Kenya.</a:t>
            </a:r>
          </a:p>
          <a:p>
            <a:r>
              <a:rPr lang="en-US" sz="2400" b="1" dirty="0">
                <a:solidFill>
                  <a:srgbClr val="FEFFFF"/>
                </a:solidFill>
                <a:ea typeface="+mn-lt"/>
                <a:cs typeface="+mn-lt"/>
              </a:rPr>
              <a:t>Effectiveness of mHealth interventions.</a:t>
            </a:r>
          </a:p>
          <a:p>
            <a:r>
              <a:rPr lang="en-US" sz="2400" b="1" dirty="0">
                <a:solidFill>
                  <a:srgbClr val="FEFFFF"/>
                </a:solidFill>
                <a:ea typeface="+mn-lt"/>
                <a:cs typeface="+mn-lt"/>
              </a:rPr>
              <a:t>Barriers to mHealth interventions uptake.</a:t>
            </a:r>
          </a:p>
          <a:p>
            <a:r>
              <a:rPr lang="en-US" sz="2400" b="1" dirty="0">
                <a:solidFill>
                  <a:srgbClr val="FEFFFF"/>
                </a:solidFill>
                <a:ea typeface="+mn-lt"/>
                <a:cs typeface="+mn-lt"/>
              </a:rPr>
              <a:t>Ways of integrating mHealth interventions.</a:t>
            </a:r>
          </a:p>
          <a:p>
            <a:pPr marL="0" indent="0">
              <a:buNone/>
            </a:pPr>
            <a:endParaRPr lang="en-US" sz="2400">
              <a:solidFill>
                <a:srgbClr val="FEFFFF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0273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D85B2-985D-9E80-1474-24AEA1831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cs typeface="Calibri Light"/>
              </a:rPr>
              <a:t>METHODOLOGY</a:t>
            </a:r>
            <a:endParaRPr lang="en-US" b="1" dirty="0"/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83AB31FF-56E8-05F6-6DB3-1E623FEFBD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1415641"/>
              </p:ext>
            </p:extLst>
          </p:nvPr>
        </p:nvGraphicFramePr>
        <p:xfrm>
          <a:off x="838200" y="1532549"/>
          <a:ext cx="10515600" cy="46444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51221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7">
            <a:extLst>
              <a:ext uri="{FF2B5EF4-FFF2-40B4-BE49-F238E27FC236}">
                <a16:creationId xmlns:a16="http://schemas.microsoft.com/office/drawing/2014/main" id="{2BD55E05-51A2-4173-A7FA-869DE4F71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1345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CAF481-BDD5-BF2B-8C45-645A10C18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1792"/>
            <a:ext cx="4795157" cy="5413248"/>
          </a:xfrm>
        </p:spPr>
        <p:txBody>
          <a:bodyPr>
            <a:normAutofit/>
          </a:bodyPr>
          <a:lstStyle/>
          <a:p>
            <a:r>
              <a:rPr lang="en-US" sz="5200" b="1">
                <a:solidFill>
                  <a:schemeClr val="bg1"/>
                </a:solidFill>
                <a:cs typeface="Calibri Light"/>
              </a:rPr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A63C6-E017-2F65-BA4B-E091883944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4558" y="809361"/>
            <a:ext cx="4832349" cy="54132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>
                <a:highlight>
                  <a:srgbClr val="FFFF00"/>
                </a:highlight>
                <a:cs typeface="Calibri"/>
              </a:rPr>
              <a:t>Forms of mHealth</a:t>
            </a:r>
            <a:r>
              <a:rPr lang="en-US" sz="2400">
                <a:cs typeface="Calibri"/>
              </a:rPr>
              <a:t> (</a:t>
            </a:r>
            <a:r>
              <a:rPr lang="en-US" sz="2400">
                <a:ea typeface="+mn-lt"/>
                <a:cs typeface="+mn-lt"/>
              </a:rPr>
              <a:t>Call centers, SMS and mobile Apps).</a:t>
            </a:r>
          </a:p>
          <a:p>
            <a:r>
              <a:rPr lang="en-US" sz="2400">
                <a:highlight>
                  <a:srgbClr val="00FF00"/>
                </a:highlight>
                <a:ea typeface="+mn-lt"/>
                <a:cs typeface="+mn-lt"/>
              </a:rPr>
              <a:t>Effectiveness of mHealth</a:t>
            </a:r>
            <a:r>
              <a:rPr lang="en-US" sz="2400">
                <a:ea typeface="+mn-lt"/>
                <a:cs typeface="+mn-lt"/>
              </a:rPr>
              <a:t>. Successfully used in collecting and transferring health and patient data, remote diagnosis, treatment, patient follow-up, behavior and cultural change and adaptation of new health-friendly behavior.</a:t>
            </a:r>
          </a:p>
          <a:p>
            <a:r>
              <a:rPr lang="en-US" sz="2400" i="1">
                <a:highlight>
                  <a:srgbClr val="00FFFF"/>
                </a:highlight>
                <a:ea typeface="+mn-lt"/>
                <a:cs typeface="+mn-lt"/>
              </a:rPr>
              <a:t>Challenges Facing mHealth Interventions.</a:t>
            </a:r>
            <a:r>
              <a:rPr lang="en-US" sz="2400" i="1">
                <a:ea typeface="+mn-lt"/>
                <a:cs typeface="+mn-lt"/>
              </a:rPr>
              <a:t> </a:t>
            </a:r>
            <a:r>
              <a:rPr lang="en-US" sz="2400">
                <a:ea typeface="+mn-lt"/>
                <a:cs typeface="+mn-lt"/>
              </a:rPr>
              <a:t>bureaucratic approval processes, security concerns, language barrier, interoperability challenges.</a:t>
            </a:r>
            <a:endParaRPr lang="en-US" sz="2400">
              <a:highlight>
                <a:srgbClr val="00FFFF"/>
              </a:highlight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2687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427AF5F-9A0E-42B7-A252-FD64C9885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3C89D7-874A-A860-29E4-6111D9368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6443"/>
          </a:xfrm>
        </p:spPr>
        <p:txBody>
          <a:bodyPr>
            <a:normAutofit/>
          </a:bodyPr>
          <a:lstStyle/>
          <a:p>
            <a:r>
              <a:rPr lang="en-US" sz="4000" b="1">
                <a:ea typeface="+mj-lt"/>
                <a:cs typeface="+mj-lt"/>
              </a:rPr>
              <a:t>CONCLUSION AND RECOMMENDATION</a:t>
            </a:r>
            <a:endParaRPr lang="en-US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E37AA-C505-DAC2-0129-4667525C1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52774" cy="43034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cs typeface="Calibri"/>
              </a:rPr>
              <a:t>Enormous potential in improving healthcare access and augmenting UHC. </a:t>
            </a:r>
          </a:p>
          <a:p>
            <a:r>
              <a:rPr lang="en-US" sz="2000" dirty="0">
                <a:ea typeface="+mn-lt"/>
                <a:cs typeface="+mn-lt"/>
              </a:rPr>
              <a:t>mHealth interventions must ensure efficiency which is a component of usability.</a:t>
            </a:r>
          </a:p>
          <a:p>
            <a:r>
              <a:rPr lang="en-US" sz="2000" dirty="0">
                <a:ea typeface="+mn-lt"/>
                <a:cs typeface="+mn-lt"/>
              </a:rPr>
              <a:t>Effective regulatory frameworks.</a:t>
            </a:r>
          </a:p>
          <a:p>
            <a:r>
              <a:rPr lang="en-US" sz="2000" dirty="0">
                <a:ea typeface="+mn-lt"/>
                <a:cs typeface="+mn-lt"/>
              </a:rPr>
              <a:t>Forge partnerships with NGOs implementing mHealth solutions.</a:t>
            </a:r>
          </a:p>
          <a:p>
            <a:r>
              <a:rPr lang="en-US" sz="2000" dirty="0">
                <a:ea typeface="+mn-lt"/>
                <a:cs typeface="+mn-lt"/>
              </a:rPr>
              <a:t>Increasing investment in technology and infrastructure.</a:t>
            </a:r>
            <a:endParaRPr lang="en-US" sz="2000" dirty="0">
              <a:cs typeface="Calibri"/>
            </a:endParaRPr>
          </a:p>
        </p:txBody>
      </p:sp>
      <p:pic>
        <p:nvPicPr>
          <p:cNvPr id="4" name="Picture 4" descr="A picture containing whiteboard&#10;&#10;Description automatically generated">
            <a:extLst>
              <a:ext uri="{FF2B5EF4-FFF2-40B4-BE49-F238E27FC236}">
                <a16:creationId xmlns:a16="http://schemas.microsoft.com/office/drawing/2014/main" id="{228E5B76-EB3F-A56A-EE83-028A4C32F7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980"/>
          <a:stretch/>
        </p:blipFill>
        <p:spPr>
          <a:xfrm>
            <a:off x="5183500" y="1904282"/>
            <a:ext cx="6170299" cy="422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079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50954-2847-FBBF-E3C2-710C2B702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8999" y="2069362"/>
            <a:ext cx="5319433" cy="207633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b="1" dirty="0"/>
              <a:t>GRATITUDE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20D3005-6536-19BD-DE32-1417D0652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1431" y="2937706"/>
            <a:ext cx="5319431" cy="9721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2000"/>
              <a:t>Research publication sponsored by the WHO.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C6334C2-F73F-4B3B-A626-DD5F69DF6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389868" cy="6374535"/>
          </a:xfrm>
          <a:custGeom>
            <a:avLst/>
            <a:gdLst>
              <a:gd name="connsiteX0" fmla="*/ 620377 w 5389868"/>
              <a:gd name="connsiteY0" fmla="*/ 6374535 h 6374535"/>
              <a:gd name="connsiteX1" fmla="*/ 3459520 w 5389868"/>
              <a:gd name="connsiteY1" fmla="*/ 6374535 h 6374535"/>
              <a:gd name="connsiteX2" fmla="*/ 3638761 w 5389868"/>
              <a:gd name="connsiteY2" fmla="*/ 6288190 h 6374535"/>
              <a:gd name="connsiteX3" fmla="*/ 5389868 w 5389868"/>
              <a:gd name="connsiteY3" fmla="*/ 3346018 h 6374535"/>
              <a:gd name="connsiteX4" fmla="*/ 2043850 w 5389868"/>
              <a:gd name="connsiteY4" fmla="*/ 0 h 6374535"/>
              <a:gd name="connsiteX5" fmla="*/ 139826 w 5389868"/>
              <a:gd name="connsiteY5" fmla="*/ 594192 h 6374535"/>
              <a:gd name="connsiteX6" fmla="*/ 0 w 5389868"/>
              <a:gd name="connsiteY6" fmla="*/ 700065 h 6374535"/>
              <a:gd name="connsiteX7" fmla="*/ 0 w 5389868"/>
              <a:gd name="connsiteY7" fmla="*/ 5991971 h 6374535"/>
              <a:gd name="connsiteX8" fmla="*/ 139827 w 5389868"/>
              <a:gd name="connsiteY8" fmla="*/ 6097845 h 6374535"/>
              <a:gd name="connsiteX9" fmla="*/ 378347 w 5389868"/>
              <a:gd name="connsiteY9" fmla="*/ 6248727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89868" h="6374535">
                <a:moveTo>
                  <a:pt x="620377" y="6374535"/>
                </a:moveTo>
                <a:lnTo>
                  <a:pt x="3459520" y="6374535"/>
                </a:lnTo>
                <a:lnTo>
                  <a:pt x="3638761" y="6288190"/>
                </a:lnTo>
                <a:cubicBezTo>
                  <a:pt x="4681799" y="5721578"/>
                  <a:pt x="5389868" y="4616487"/>
                  <a:pt x="5389868" y="3346018"/>
                </a:cubicBezTo>
                <a:cubicBezTo>
                  <a:pt x="5389868" y="1498063"/>
                  <a:pt x="3891805" y="0"/>
                  <a:pt x="2043850" y="0"/>
                </a:cubicBezTo>
                <a:cubicBezTo>
                  <a:pt x="1336430" y="0"/>
                  <a:pt x="680285" y="219535"/>
                  <a:pt x="139826" y="594192"/>
                </a:cubicBezTo>
                <a:lnTo>
                  <a:pt x="0" y="700065"/>
                </a:lnTo>
                <a:lnTo>
                  <a:pt x="0" y="5991971"/>
                </a:lnTo>
                <a:lnTo>
                  <a:pt x="139827" y="6097845"/>
                </a:lnTo>
                <a:cubicBezTo>
                  <a:pt x="217035" y="6151367"/>
                  <a:pt x="296605" y="6201724"/>
                  <a:pt x="378347" y="624872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301BEBF7-F0EF-BD9C-0418-66E3FD4E8A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82" r="1" b="1"/>
          <a:stretch/>
        </p:blipFill>
        <p:spPr>
          <a:xfrm>
            <a:off x="20" y="10"/>
            <a:ext cx="5234499" cy="6210619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195542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icture containing text, indoor, computer&#10;&#10;Description automatically generated">
            <a:extLst>
              <a:ext uri="{FF2B5EF4-FFF2-40B4-BE49-F238E27FC236}">
                <a16:creationId xmlns:a16="http://schemas.microsoft.com/office/drawing/2014/main" id="{61B43AE1-C068-B5CB-33C9-758DD419BE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525" b="5889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E68B95-135B-DAD6-CBBE-E8F13B2DD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cs typeface="Calibri Light"/>
              </a:rPr>
              <a:t>CONTACTS</a:t>
            </a:r>
            <a:endParaRPr lang="en-US" sz="3600" dirty="0">
              <a:cs typeface="Calibri Light" panose="020F0302020204030204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4186F0-4487-5BD0-1B34-E1CA8E656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6" y="3429296"/>
            <a:ext cx="5097113" cy="314737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b="1" dirty="0">
                <a:ea typeface="+mn-lt"/>
                <a:cs typeface="+mn-lt"/>
              </a:rPr>
              <a:t>Email: </a:t>
            </a:r>
            <a:r>
              <a:rPr lang="en-US" sz="2400" b="1" dirty="0">
                <a:ea typeface="+mn-lt"/>
                <a:cs typeface="+mn-lt"/>
                <a:hlinkClick r:id="rId3"/>
              </a:rPr>
              <a:t>oduorkevin@Stowelink.com</a:t>
            </a:r>
            <a:endParaRPr lang="en-US" sz="2400" b="1">
              <a:cs typeface="Calibri" panose="020F0502020204030204"/>
            </a:endParaRPr>
          </a:p>
          <a:p>
            <a:r>
              <a:rPr lang="en-US" sz="2400" b="1" dirty="0">
                <a:ea typeface="+mn-lt"/>
                <a:cs typeface="+mn-lt"/>
              </a:rPr>
              <a:t>LinkedIn: Oduor Kevin</a:t>
            </a:r>
          </a:p>
          <a:p>
            <a:r>
              <a:rPr lang="en-US" sz="2400" b="1" dirty="0">
                <a:ea typeface="+mn-lt"/>
                <a:cs typeface="+mn-lt"/>
              </a:rPr>
              <a:t>Twitter: oduor_kevin1</a:t>
            </a:r>
            <a:endParaRPr lang="en-US" sz="2400" b="1">
              <a:cs typeface="Calibri"/>
            </a:endParaRPr>
          </a:p>
          <a:p>
            <a:r>
              <a:rPr lang="en-US" sz="2400" b="1" dirty="0">
                <a:ea typeface="+mn-lt"/>
                <a:cs typeface="+mn-lt"/>
              </a:rPr>
              <a:t>Website: </a:t>
            </a:r>
            <a:r>
              <a:rPr lang="en-US" sz="2400" b="1" dirty="0">
                <a:ea typeface="+mn-lt"/>
                <a:cs typeface="+mn-lt"/>
                <a:hlinkClick r:id="rId4"/>
              </a:rPr>
              <a:t>www.oduorkevin.com</a:t>
            </a:r>
            <a:r>
              <a:rPr lang="en-US" sz="2400" b="1" dirty="0">
                <a:ea typeface="+mn-lt"/>
                <a:cs typeface="+mn-lt"/>
              </a:rPr>
              <a:t>  or </a:t>
            </a:r>
            <a:r>
              <a:rPr lang="en-US" sz="2400" b="1" dirty="0">
                <a:ea typeface="+mn-lt"/>
                <a:cs typeface="+mn-lt"/>
                <a:hlinkClick r:id="rId5"/>
              </a:rPr>
              <a:t>www.stowelink.com</a:t>
            </a:r>
            <a:r>
              <a:rPr lang="en-US" sz="2400" b="1" dirty="0">
                <a:ea typeface="+mn-lt"/>
                <a:cs typeface="+mn-lt"/>
              </a:rPr>
              <a:t> </a:t>
            </a:r>
            <a:endParaRPr lang="en-US" sz="2400" b="1" dirty="0">
              <a:cs typeface="Calibri"/>
            </a:endParaRPr>
          </a:p>
          <a:p>
            <a:endParaRPr lang="en-US" sz="18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882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YOUTH VOICES SUMMIT PRESENTATION-RESEARCH BASED PROJECT</vt:lpstr>
      <vt:lpstr>PROJECT TITLE </vt:lpstr>
      <vt:lpstr>PRESENTER BIO AND PICTURE</vt:lpstr>
      <vt:lpstr>BACKGROUND INFORMATION</vt:lpstr>
      <vt:lpstr>PURPOSE OF THE STUDY</vt:lpstr>
      <vt:lpstr>METHODOLOGY</vt:lpstr>
      <vt:lpstr>RESULTS</vt:lpstr>
      <vt:lpstr>CONCLUSION AND RECOMMENDATION</vt:lpstr>
      <vt:lpstr>GRATITUDE</vt:lpstr>
      <vt:lpstr>CONTACTS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329</cp:revision>
  <dcterms:created xsi:type="dcterms:W3CDTF">2022-11-27T09:20:04Z</dcterms:created>
  <dcterms:modified xsi:type="dcterms:W3CDTF">2022-11-27T11:03:37Z</dcterms:modified>
</cp:coreProperties>
</file>